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70" r:id="rId8"/>
    <p:sldId id="264" r:id="rId9"/>
    <p:sldId id="265" r:id="rId10"/>
    <p:sldId id="261" r:id="rId11"/>
    <p:sldId id="263" r:id="rId12"/>
    <p:sldId id="266" r:id="rId13"/>
    <p:sldId id="267" r:id="rId14"/>
    <p:sldId id="268" r:id="rId15"/>
  </p:sldIdLst>
  <p:sldSz cx="9144000" cy="6858000" type="screen4x3"/>
  <p:notesSz cx="6858000" cy="9144000"/>
  <p:embeddedFontLst>
    <p:embeddedFont>
      <p:font typeface="Overlock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f6k/twvVlI2n7lKoOfXZA1ePQ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47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59391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DD09682E-AD69-A8B0-99BC-5996384F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>
            <a:extLst>
              <a:ext uri="{FF2B5EF4-FFF2-40B4-BE49-F238E27FC236}">
                <a16:creationId xmlns:a16="http://schemas.microsoft.com/office/drawing/2014/main" id="{5DB11E33-4089-5BFE-BD47-088416DCD1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7:notes">
            <a:extLst>
              <a:ext uri="{FF2B5EF4-FFF2-40B4-BE49-F238E27FC236}">
                <a16:creationId xmlns:a16="http://schemas.microsoft.com/office/drawing/2014/main" id="{18F34515-51CA-AF33-0F56-ED526ACD7B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6609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0" y="908720"/>
            <a:ext cx="91440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1859B"/>
              </a:buClr>
              <a:buSzPct val="100000"/>
              <a:buFont typeface="Calibri"/>
              <a:buNone/>
            </a:pPr>
            <a:r>
              <a:rPr lang="pt-PT" sz="4000" b="1">
                <a:solidFill>
                  <a:srgbClr val="31859B"/>
                </a:solidFill>
              </a:rPr>
              <a:t>CLUBE DO DESPORTO ESCOLAR</a:t>
            </a:r>
            <a:endParaRPr sz="3200" b="1">
              <a:solidFill>
                <a:srgbClr val="7F7F7F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07504" y="116632"/>
            <a:ext cx="1712336" cy="97078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004048" y="6353679"/>
            <a:ext cx="39878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b="1" i="0" u="none" strike="noStrike" cap="none">
                <a:solidFill>
                  <a:srgbClr val="938953"/>
                </a:solidFill>
                <a:latin typeface="Calibri"/>
                <a:ea typeface="Calibri"/>
                <a:cs typeface="Calibri"/>
                <a:sym typeface="Calibri"/>
              </a:rPr>
              <a:t>O DESPORTO ESCOLAR É GRATUITO</a:t>
            </a:r>
            <a:endParaRPr sz="2000" b="1" i="0" u="none" strike="noStrike" cap="none">
              <a:solidFill>
                <a:srgbClr val="93895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 descr="C:\Users\Professor\Desktop\DesportoEscolar28Mai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501" y="2492896"/>
            <a:ext cx="8496944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25946" y="1487686"/>
            <a:ext cx="911805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 i="0" u="none" strike="noStrike" cap="non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OFERTA DESPORTIVA DA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 i="0" u="none" strike="noStrike" cap="non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ESCOLA BÁSICA BARTOLOMEU DIAS</a:t>
            </a:r>
            <a:endParaRPr sz="3200" b="1" i="0" u="none" strike="noStrike" cap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51520" y="6476790"/>
            <a:ext cx="237626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2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ANO LETIVO 2025 | 2026</a:t>
            </a: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3728" y="6256353"/>
            <a:ext cx="884252" cy="413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2339752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2555776" y="2318688"/>
            <a:ext cx="3024336" cy="44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BADMINTON </a:t>
            </a:r>
            <a:endParaRPr sz="2800" b="1" cap="none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2800" b="1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BASQUETEBOL </a:t>
            </a:r>
            <a:endParaRPr sz="2800" b="1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2800" b="1" dirty="0">
              <a:solidFill>
                <a:srgbClr val="3F3F3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BOCCIA 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</a:pPr>
            <a:endParaRPr lang="pt-PT" sz="2800" b="1" dirty="0">
              <a:solidFill>
                <a:srgbClr val="3F3F3F"/>
              </a:solidFill>
              <a:latin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</a:pPr>
            <a:r>
              <a:rPr lang="pt-PT" sz="2800" b="1" dirty="0">
                <a:latin typeface="Calibri" panose="020F0502020204030204" pitchFamily="34" charset="0"/>
                <a:cs typeface="Calibri" panose="020F0502020204030204" pitchFamily="34" charset="0"/>
              </a:rPr>
              <a:t>- DE ESCOLA ATIVA</a:t>
            </a:r>
            <a:endParaRPr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2538579" y="1115452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Oferta desportiva no âmbito do Desporto Escolar</a:t>
            </a:r>
            <a:endParaRPr sz="1200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107504" y="2564904"/>
            <a:ext cx="208823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4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 Desporto Escolar, como complemento curricular,  assume-se como meio educativo privilegiado para o desenvolvimento pessoal e social do aluno.</a:t>
            </a:r>
            <a:endParaRPr dirty="0"/>
          </a:p>
        </p:txBody>
      </p:sp>
      <p:sp>
        <p:nvSpPr>
          <p:cNvPr id="108" name="Google Shape;108;p2"/>
          <p:cNvSpPr txBox="1"/>
          <p:nvPr/>
        </p:nvSpPr>
        <p:spPr>
          <a:xfrm>
            <a:off x="5868144" y="2204864"/>
            <a:ext cx="3240360" cy="326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CANOAGEM</a:t>
            </a:r>
            <a:endParaRPr sz="28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07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FUTSAL</a:t>
            </a:r>
            <a:endParaRPr sz="28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Char char="-"/>
            </a:pPr>
            <a:r>
              <a:rPr lang="pt-PT" sz="28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VELA</a:t>
            </a:r>
            <a:r>
              <a:rPr lang="pt-PT" sz="1400" b="1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1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" name="Google Shape;109;p2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2287042" y="-9933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BADMINTON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2483768" y="4341427"/>
            <a:ext cx="662473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Básica Bartolomeu Dias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3.ª feira das 15h15 às 16h45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5.ª feira das 12h30 às 13h15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Prof. Nuno Franco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3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 descr="C:\Users\Professor\Downloads\IMG_20220305_12422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534" y="1570887"/>
            <a:ext cx="5402684" cy="27181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91519" y="1826821"/>
            <a:ext cx="219552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PT" dirty="0">
                <a:latin typeface="Calibri" pitchFamily="34" charset="0"/>
                <a:cs typeface="Calibri" pitchFamily="34" charset="0"/>
              </a:rPr>
              <a:t>O badminton é uma modalidade desportiva jogada com raquetes e um volante. </a:t>
            </a:r>
          </a:p>
          <a:p>
            <a:pPr lvl="0" algn="just"/>
            <a:r>
              <a:rPr lang="pt-PT" dirty="0">
                <a:latin typeface="Calibri" pitchFamily="34" charset="0"/>
                <a:cs typeface="Calibri" pitchFamily="34" charset="0"/>
              </a:rPr>
              <a:t>Disputado individualmente ou em duplas, o </a:t>
            </a:r>
            <a:r>
              <a:rPr lang="pt-PT" dirty="0" err="1">
                <a:latin typeface="Calibri" pitchFamily="34" charset="0"/>
                <a:cs typeface="Calibri" pitchFamily="34" charset="0"/>
              </a:rPr>
              <a:t>objetivo</a:t>
            </a:r>
            <a:r>
              <a:rPr lang="pt-PT" dirty="0">
                <a:latin typeface="Calibri" pitchFamily="34" charset="0"/>
                <a:cs typeface="Calibri" pitchFamily="34" charset="0"/>
              </a:rPr>
              <a:t> é lançar o volante sobre a rede, fazendo-o cair no campo adversário para marcar pontos.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/>
          <p:nvPr/>
        </p:nvSpPr>
        <p:spPr>
          <a:xfrm>
            <a:off x="2340895" y="-34360"/>
            <a:ext cx="6804248" cy="68923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2348167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2655220" y="4237859"/>
            <a:ext cx="6190141" cy="27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Básica Bartolomeu Dias 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infantil B 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(nascidos nos anos de 2013, 2014 e 2015) 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e masculino 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2.ª feira das 12h30 às 13h15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3.ª feira das 15h15 às 16h45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: Prof. Rogério Leonardo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4" descr="C:\Users\Professor\Downloads\-37143212841431184090.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3019" y="1556792"/>
            <a:ext cx="6120000" cy="276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BASQUETEBOL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8" name="Google Shape;138;p4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ângulo 1">
            <a:extLst>
              <a:ext uri="{FF2B5EF4-FFF2-40B4-BE49-F238E27FC236}">
                <a16:creationId xmlns:a16="http://schemas.microsoft.com/office/drawing/2014/main" id="{0FF817FC-FEDF-4F40-C1A6-7F2365A44B23}"/>
              </a:ext>
            </a:extLst>
          </p:cNvPr>
          <p:cNvSpPr/>
          <p:nvPr/>
        </p:nvSpPr>
        <p:spPr>
          <a:xfrm>
            <a:off x="35496" y="1684037"/>
            <a:ext cx="24252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Basquetebol promove a prática desportiva de forma dinâmica e</a:t>
            </a:r>
            <a:r>
              <a:rPr lang="pt-PT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motivadora, desenvolvendo coordenação, cooperação e espírito de equipa, enquanto os alunos vivem a experiência de representar a escola e partilhar valores.</a:t>
            </a:r>
          </a:p>
          <a:p>
            <a:endParaRPr lang="pt-PT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2583242" y="4419097"/>
            <a:ext cx="6137753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Básica Bartolomeu Dias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2.ª feira das 14h15 às 15h00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3.ª feira das 10h00 às 11h30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: Prof. Rogério Leonardo</a:t>
            </a:r>
          </a:p>
          <a:p>
            <a:pPr lvl="0">
              <a:lnSpc>
                <a:spcPct val="150000"/>
              </a:lnSpc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BOCCIA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5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ângulo 1"/>
          <p:cNvSpPr/>
          <p:nvPr/>
        </p:nvSpPr>
        <p:spPr>
          <a:xfrm>
            <a:off x="54895" y="1591088"/>
            <a:ext cx="242525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Calibri" pitchFamily="34" charset="0"/>
                <a:cs typeface="Calibri" pitchFamily="34" charset="0"/>
              </a:rPr>
              <a:t>É um desporto de precisão, praticado num espaço interior, em que são lançadas bolas, seis de cor azul e seis de cor vermelha, com o objetivo de as colocar o mais perto possível de uma bola branca chamada “bola alvo”. É permitido o uso das mãos, dos pés ou de instrumentos de auxílio (calha/rampa). Esta modalidade pode ser disputada de forma individual, pares ou por equipas. </a:t>
            </a:r>
          </a:p>
        </p:txBody>
      </p:sp>
      <p:pic>
        <p:nvPicPr>
          <p:cNvPr id="2052" name="Picture 4" descr="Boccia | PCAND - Paralisia Cerebral Associação Nacional de Desporto">
            <a:extLst>
              <a:ext uri="{FF2B5EF4-FFF2-40B4-BE49-F238E27FC236}">
                <a16:creationId xmlns:a16="http://schemas.microsoft.com/office/drawing/2014/main" id="{89AE5CAD-72A2-D207-5AC1-DFDCEDC37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44" y="1392838"/>
            <a:ext cx="5732148" cy="298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2477422" y="4286354"/>
            <a:ext cx="607785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Básica Bartolomeu Dias 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Infantil B 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(nascidos nos anos de 2013, 2014 e 2015)</a:t>
            </a:r>
            <a:endParaRPr sz="1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Feminino e masculino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Horário: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4:ª feira das 15h15 às 16h45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5.ª feira das 15h15 às 16h00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: Prof. Sérgio Dias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FUTSAL</a:t>
            </a:r>
            <a:endParaRPr/>
          </a:p>
        </p:txBody>
      </p:sp>
      <p:cxnSp>
        <p:nvCxnSpPr>
          <p:cNvPr id="182" name="Google Shape;182;p7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213509" y="188640"/>
            <a:ext cx="138559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 descr="C:\Users\Maria Sousa\Downloads\WhatsApp Image 2024-05-23 at 13.16.13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21" y="1448780"/>
            <a:ext cx="6240693" cy="27599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411BCD-92A9-4463-85E9-25A8771D73E3}"/>
              </a:ext>
            </a:extLst>
          </p:cNvPr>
          <p:cNvSpPr txBox="1"/>
          <p:nvPr/>
        </p:nvSpPr>
        <p:spPr>
          <a:xfrm>
            <a:off x="154040" y="1535260"/>
            <a:ext cx="1981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00B116-5BD5-6D7F-AA06-A82AEA6C2AE7}"/>
              </a:ext>
            </a:extLst>
          </p:cNvPr>
          <p:cNvSpPr txBox="1"/>
          <p:nvPr/>
        </p:nvSpPr>
        <p:spPr>
          <a:xfrm>
            <a:off x="123158" y="1619022"/>
            <a:ext cx="218109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 Futsal oferece aos alunos uma forma divertida e saudável de viver o desporto, desenvolvendo a cooperação, amizade e entreajuda. Os encontros entre escolas são experiências motivadoras que aliam a prática desportiva ao prazer de representar a escola e partilhar momentos únicos com os colegas.</a:t>
            </a:r>
            <a:endParaRPr lang="pt-PT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AD4D3C57-F939-9D91-8D32-391CF0C91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>
            <a:extLst>
              <a:ext uri="{FF2B5EF4-FFF2-40B4-BE49-F238E27FC236}">
                <a16:creationId xmlns:a16="http://schemas.microsoft.com/office/drawing/2014/main" id="{E6BDB2B4-79B3-F0DA-EC22-CD3990C80197}"/>
              </a:ext>
            </a:extLst>
          </p:cNvPr>
          <p:cNvSpPr/>
          <p:nvPr/>
        </p:nvSpPr>
        <p:spPr>
          <a:xfrm>
            <a:off x="2340894" y="-3694671"/>
            <a:ext cx="11063509" cy="1055267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>
            <a:extLst>
              <a:ext uri="{FF2B5EF4-FFF2-40B4-BE49-F238E27FC236}">
                <a16:creationId xmlns:a16="http://schemas.microsoft.com/office/drawing/2014/main" id="{09559C84-14A7-6F9A-7742-A3408B28B6DD}"/>
              </a:ext>
            </a:extLst>
          </p:cNvPr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7" name="Google Shape;177;p7">
            <a:extLst>
              <a:ext uri="{FF2B5EF4-FFF2-40B4-BE49-F238E27FC236}">
                <a16:creationId xmlns:a16="http://schemas.microsoft.com/office/drawing/2014/main" id="{1C7DFE1B-DB93-E53F-B1C5-85B8F374BEEC}"/>
              </a:ext>
            </a:extLst>
          </p:cNvPr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78" name="Google Shape;178;p7">
            <a:extLst>
              <a:ext uri="{FF2B5EF4-FFF2-40B4-BE49-F238E27FC236}">
                <a16:creationId xmlns:a16="http://schemas.microsoft.com/office/drawing/2014/main" id="{E6FD284A-F5BA-B03E-152B-67F68539AA6D}"/>
              </a:ext>
            </a:extLst>
          </p:cNvPr>
          <p:cNvSpPr txBox="1"/>
          <p:nvPr/>
        </p:nvSpPr>
        <p:spPr>
          <a:xfrm>
            <a:off x="2477421" y="4298543"/>
            <a:ext cx="607785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Escola Básica Bartolomeu Dias 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sz="1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Feminino e masculino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Horário:  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2.ª feira das 15h15 às 16h45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                 5.ª feira das 12h30 às 13h15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: Prof. Rui Sousa</a:t>
            </a:r>
          </a:p>
          <a:p>
            <a:pPr lvl="0">
              <a:lnSpc>
                <a:spcPct val="150000"/>
              </a:lnSpc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>
            <a:extLst>
              <a:ext uri="{FF2B5EF4-FFF2-40B4-BE49-F238E27FC236}">
                <a16:creationId xmlns:a16="http://schemas.microsoft.com/office/drawing/2014/main" id="{225B59F3-6EE6-8F4A-EDB6-8118AA507D55}"/>
              </a:ext>
            </a:extLst>
          </p:cNvPr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>
            <a:extLst>
              <a:ext uri="{FF2B5EF4-FFF2-40B4-BE49-F238E27FC236}">
                <a16:creationId xmlns:a16="http://schemas.microsoft.com/office/drawing/2014/main" id="{92578474-6CE6-1954-C369-3708D4A7C4B4}"/>
              </a:ext>
            </a:extLst>
          </p:cNvPr>
          <p:cNvSpPr txBox="1"/>
          <p:nvPr/>
        </p:nvSpPr>
        <p:spPr>
          <a:xfrm>
            <a:off x="2661882" y="925600"/>
            <a:ext cx="5980476" cy="5231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 dirty="0">
                <a:solidFill>
                  <a:srgbClr val="3F3F3F"/>
                </a:solidFill>
                <a:latin typeface="Calibri"/>
                <a:cs typeface="Calibri"/>
                <a:sym typeface="Calibri"/>
              </a:rPr>
              <a:t>DE ESCOLA ATIVA</a:t>
            </a:r>
            <a:endParaRPr dirty="0"/>
          </a:p>
        </p:txBody>
      </p:sp>
      <p:cxnSp>
        <p:nvCxnSpPr>
          <p:cNvPr id="182" name="Google Shape;182;p7">
            <a:extLst>
              <a:ext uri="{FF2B5EF4-FFF2-40B4-BE49-F238E27FC236}">
                <a16:creationId xmlns:a16="http://schemas.microsoft.com/office/drawing/2014/main" id="{764099D2-92F0-32F7-99F6-005D95B437F9}"/>
              </a:ext>
            </a:extLst>
          </p:cNvPr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3" name="Google Shape;183;p7">
            <a:extLst>
              <a:ext uri="{FF2B5EF4-FFF2-40B4-BE49-F238E27FC236}">
                <a16:creationId xmlns:a16="http://schemas.microsoft.com/office/drawing/2014/main" id="{E92B7A83-BF26-8C3D-3FCE-73EF120F92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213509" y="188640"/>
            <a:ext cx="138559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>
            <a:extLst>
              <a:ext uri="{FF2B5EF4-FFF2-40B4-BE49-F238E27FC236}">
                <a16:creationId xmlns:a16="http://schemas.microsoft.com/office/drawing/2014/main" id="{08C0FBBF-DC35-83B4-2C2D-733187D02D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02E8787-D988-EAE6-6DBD-1366B4B5DD91}"/>
              </a:ext>
            </a:extLst>
          </p:cNvPr>
          <p:cNvSpPr txBox="1"/>
          <p:nvPr/>
        </p:nvSpPr>
        <p:spPr>
          <a:xfrm>
            <a:off x="154040" y="1535260"/>
            <a:ext cx="198105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No âmbito do Desporto Escolar Escola Ativa, os alunos têm a oportunidade de participar em atividades físicas regulares. Estas atividades incluem aulas práticas, jogos, treinos, desafios e momentos de convívio que promovem o gosto pelo exercício físico, a cooperação e o espírito de equipa.</a:t>
            </a:r>
            <a:b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Desporto | Portugal Inovação Social">
            <a:extLst>
              <a:ext uri="{FF2B5EF4-FFF2-40B4-BE49-F238E27FC236}">
                <a16:creationId xmlns:a16="http://schemas.microsoft.com/office/drawing/2014/main" id="{27848E9A-81EE-36A8-EA7C-B5AF20F52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882" y="1535260"/>
            <a:ext cx="5980476" cy="257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631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07" name="Google Shape;207;p9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08" name="Google Shape;208;p9"/>
          <p:cNvSpPr txBox="1"/>
          <p:nvPr/>
        </p:nvSpPr>
        <p:spPr>
          <a:xfrm>
            <a:off x="2339752" y="191542"/>
            <a:ext cx="676875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CENTRO DE FORMAÇÃO DESPORTIVA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ESCOLA NÁUTICA DO PARQUE DAS NAÇÕES</a:t>
            </a:r>
            <a:endParaRPr sz="2400" b="1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1776" y="1700808"/>
            <a:ext cx="6304703" cy="445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9"/>
          <p:cNvPicPr preferRelativeResize="0"/>
          <p:nvPr/>
        </p:nvPicPr>
        <p:blipFill rotWithShape="1">
          <a:blip r:embed="rId5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chemeClr val="dk1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2359214" y="1571263"/>
            <a:ext cx="6767609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Centro de Formação Desportiva – Escola Náutica do Parque das Nações - surge no âmbito do programa do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Desporto Escolar 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resulta de uma parceria entre o Agrupamento de Escolas Eduardo </a:t>
            </a:r>
            <a:r>
              <a:rPr lang="pt-PT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Gageiro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o Agrupamento de Escolas da Portela e Moscavide.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Pretende ser um polo de desenvolvimento desportivo de </a:t>
            </a:r>
            <a:r>
              <a:rPr lang="pt-PT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atividades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náuticas, especialmente de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vela e canoagem</a:t>
            </a: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 na Doca dos Olivais, junto ao Oceanário de Lisboa.</a:t>
            </a:r>
            <a:endParaRPr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deslocação para o local é da responsabilidade do encarregado de educação.</a:t>
            </a:r>
            <a:endParaRPr b="1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Funciona</a:t>
            </a:r>
            <a:r>
              <a:rPr lang="pt-PT" sz="1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das 14:00 às 17:00 (3.ª e 5.ª feira).</a:t>
            </a:r>
            <a:endParaRPr dirty="0">
              <a:solidFill>
                <a:schemeClr val="tx1"/>
              </a:solidFill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lang="pt-PT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participação é gratuita.</a:t>
            </a:r>
            <a:endParaRPr b="1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0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0"/>
          <p:cNvSpPr txBox="1"/>
          <p:nvPr/>
        </p:nvSpPr>
        <p:spPr>
          <a:xfrm>
            <a:off x="2339752" y="191542"/>
            <a:ext cx="676875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CENTRO DE FORMAÇÃO DESPORTIVA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ESCOLA NÁUTICA DO PARQUE DAS NAÇÕES</a:t>
            </a:r>
            <a:endParaRPr sz="2400" b="1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2520407" y="4227467"/>
            <a:ext cx="662473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Centro de Formação Desportiva- Escola Náutica do Parque das Nações, junto ao Oceanário de Lisboa.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Feminino e masculino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5.ª feira das 14:00 às 17:00 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: Prof. José Rebelo </a:t>
            </a:r>
          </a:p>
          <a:p>
            <a:pPr>
              <a:lnSpc>
                <a:spcPct val="150000"/>
              </a:lnSpc>
            </a:pPr>
            <a:endParaRPr lang="pt-PT" sz="1600" dirty="0"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CANOAGEM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6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9" name="Google Shape;169;p6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ângulo 13"/>
          <p:cNvSpPr/>
          <p:nvPr/>
        </p:nvSpPr>
        <p:spPr>
          <a:xfrm>
            <a:off x="17931" y="1571808"/>
            <a:ext cx="25024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Calibri" pitchFamily="34" charset="0"/>
                <a:cs typeface="Calibri" pitchFamily="34" charset="0"/>
              </a:rPr>
              <a:t>A canoagem é um desporto náutico, praticado com um kayak. </a:t>
            </a:r>
          </a:p>
          <a:p>
            <a:r>
              <a:rPr lang="pt-PT" dirty="0">
                <a:latin typeface="Calibri" pitchFamily="34" charset="0"/>
                <a:cs typeface="Calibri" pitchFamily="34" charset="0"/>
              </a:rPr>
              <a:t>No Centro de Formação Desportiva Escola Náutica do Parque das Nações podemos </a:t>
            </a:r>
            <a:r>
              <a:rPr lang="pt-PT">
                <a:latin typeface="Calibri" pitchFamily="34" charset="0"/>
                <a:cs typeface="Calibri" pitchFamily="34" charset="0"/>
              </a:rPr>
              <a:t>encontrar kayaks </a:t>
            </a:r>
            <a:r>
              <a:rPr lang="pt-PT" dirty="0">
                <a:latin typeface="Calibri" pitchFamily="34" charset="0"/>
                <a:cs typeface="Calibri" pitchFamily="34" charset="0"/>
              </a:rPr>
              <a:t>duplos, individuais e K1. No âmbito do Desporto Escolar existem provas de slalom, resistência e de velocidade.</a:t>
            </a:r>
          </a:p>
        </p:txBody>
      </p:sp>
      <p:pic>
        <p:nvPicPr>
          <p:cNvPr id="15" name="Imagem 14" descr="C:\Users\Maria Sousa\Downloads\Foto de Rui Sous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093" y="1495237"/>
            <a:ext cx="5843235" cy="2588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2483768" y="4457121"/>
            <a:ext cx="662473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Treinos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Centro de Formação Desportiva- Escola Náutica do Parque das Nações, junto ao Oceanário de Lisboa.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Escalão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Todas as idades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6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Género</a:t>
            </a:r>
            <a:r>
              <a:rPr lang="pt-PT"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Masculino e feminino</a:t>
            </a:r>
            <a:endParaRPr sz="16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pt-PT" sz="16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3.ª feira e 5.ª feira das 14:00 às 17:00 </a:t>
            </a:r>
          </a:p>
          <a:p>
            <a:pPr lvl="0">
              <a:lnSpc>
                <a:spcPct val="150000"/>
              </a:lnSpc>
            </a:pPr>
            <a:r>
              <a:rPr lang="pt-PT" sz="16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Professor Responsável</a:t>
            </a:r>
            <a:r>
              <a:rPr lang="pt-PT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: Prof. Pedro Ponte</a:t>
            </a:r>
          </a:p>
        </p:txBody>
      </p:sp>
      <p:sp>
        <p:nvSpPr>
          <p:cNvPr id="195" name="Google Shape;195;p8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2339752" y="972017"/>
            <a:ext cx="6768752" cy="5232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VELA</a:t>
            </a:r>
            <a:endParaRPr sz="2800" b="1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8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8" name="Google Shape;198;p8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ângulo 14"/>
          <p:cNvSpPr/>
          <p:nvPr/>
        </p:nvSpPr>
        <p:spPr>
          <a:xfrm>
            <a:off x="0" y="2420888"/>
            <a:ext cx="2483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vela é um desporto náutico em que as embarcações se deslocam na água através da força do vento. </a:t>
            </a:r>
          </a:p>
          <a:p>
            <a:pPr lvl="0"/>
            <a:r>
              <a:rPr lang="pt-P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embarcação  de  iniciação é o </a:t>
            </a:r>
            <a:r>
              <a:rPr lang="pt-PT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Optimist</a:t>
            </a:r>
            <a:r>
              <a:rPr lang="pt-PT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mas também podemos encontrar, para os níveis mais avançados, o Laser Pico e o Laser Bahia.</a:t>
            </a:r>
            <a:endParaRPr lang="pt-PT" dirty="0"/>
          </a:p>
        </p:txBody>
      </p:sp>
      <p:pic>
        <p:nvPicPr>
          <p:cNvPr id="14" name="Imagem 13" descr="C:\Users\Maria Sousa\Downloads\Foto de Rui Sousa (1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2" y="1448780"/>
            <a:ext cx="5416398" cy="290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"/>
          <p:cNvSpPr/>
          <p:nvPr/>
        </p:nvSpPr>
        <p:spPr>
          <a:xfrm>
            <a:off x="2447651" y="1711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3448254" y="1241240"/>
            <a:ext cx="34780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STAND</a:t>
            </a:r>
            <a:r>
              <a:rPr lang="pt-PT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UP</a:t>
            </a:r>
            <a:r>
              <a:rPr lang="pt-PT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PT" sz="2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PADDLE</a:t>
            </a:r>
            <a:endParaRPr sz="28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1"/>
          <p:cNvSpPr txBox="1"/>
          <p:nvPr/>
        </p:nvSpPr>
        <p:spPr>
          <a:xfrm rot="-1108436">
            <a:off x="7349169" y="3491630"/>
            <a:ext cx="23042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Experimentação</a:t>
            </a: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p11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2" name="Google Shape;242;p11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6">
            <a:alphaModFix/>
          </a:blip>
          <a:srcRect l="3153"/>
          <a:stretch/>
        </p:blipFill>
        <p:spPr>
          <a:xfrm>
            <a:off x="3237308" y="2086528"/>
            <a:ext cx="3969321" cy="376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/>
          <p:nvPr/>
        </p:nvSpPr>
        <p:spPr>
          <a:xfrm>
            <a:off x="2340895" y="0"/>
            <a:ext cx="6804248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2429508" y="1268760"/>
            <a:ext cx="6624736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 a prática das modalidades é necessária a autorização do encarregado de educação;</a:t>
            </a:r>
            <a:endParaRPr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participação nas modalidades não representa qualquer encargo para o encarregado de educação;</a:t>
            </a:r>
            <a:endParaRPr dirty="0"/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Caso surja alguma dúvida o aluno deve falar com o professor de educação física;</a:t>
            </a: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PT" dirty="0">
              <a:ea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pt-PT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deslocação para o Centro Náutico é da responsabilidade do encarregado de educação.</a:t>
            </a:r>
            <a:endParaRPr lang="pt-PT" sz="18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2339752" y="334397"/>
            <a:ext cx="6768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MODALIDADES - GRUPOS/EQUIPA </a:t>
            </a:r>
            <a:endParaRPr sz="3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6" name="Google Shape;256;p12"/>
          <p:cNvCxnSpPr/>
          <p:nvPr/>
        </p:nvCxnSpPr>
        <p:spPr>
          <a:xfrm>
            <a:off x="4139952" y="980728"/>
            <a:ext cx="3024336" cy="0"/>
          </a:xfrm>
          <a:prstGeom prst="straightConnector1">
            <a:avLst/>
          </a:prstGeom>
          <a:noFill/>
          <a:ln w="28575" cap="flat" cmpd="sng">
            <a:solidFill>
              <a:srgbClr val="F7D60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7" name="Google Shape;257;p12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916" y="5373216"/>
            <a:ext cx="976799" cy="445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0917" y="6095578"/>
            <a:ext cx="976799" cy="5112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C7C7979-B213-A653-70AE-27018CB155EF}"/>
              </a:ext>
            </a:extLst>
          </p:cNvPr>
          <p:cNvSpPr txBox="1"/>
          <p:nvPr/>
        </p:nvSpPr>
        <p:spPr>
          <a:xfrm rot="18457744">
            <a:off x="-398157" y="2757526"/>
            <a:ext cx="3193182" cy="457789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pt-PT" sz="1800" b="1" dirty="0"/>
              <a:t>IMPORTANTE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/>
          <p:nvPr/>
        </p:nvSpPr>
        <p:spPr>
          <a:xfrm>
            <a:off x="2304256" y="44624"/>
            <a:ext cx="6804248" cy="6739646"/>
          </a:xfrm>
          <a:prstGeom prst="rect">
            <a:avLst/>
          </a:prstGeom>
          <a:gradFill>
            <a:gsLst>
              <a:gs pos="0">
                <a:srgbClr val="C86C1F"/>
              </a:gs>
              <a:gs pos="80000">
                <a:srgbClr val="FF8E29"/>
              </a:gs>
              <a:gs pos="100000">
                <a:srgbClr val="FF8D25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368104" y="4869160"/>
            <a:ext cx="83529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 txBox="1"/>
          <p:nvPr/>
        </p:nvSpPr>
        <p:spPr>
          <a:xfrm>
            <a:off x="2987824" y="1448780"/>
            <a:ext cx="6120680" cy="75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FF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2339752" y="5809828"/>
            <a:ext cx="6804248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verlock"/>
              <a:buNone/>
            </a:pPr>
            <a:r>
              <a:rPr lang="pt-PT" sz="2200" b="0" i="0" u="none" strike="noStrike" cap="none">
                <a:solidFill>
                  <a:srgbClr val="000000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269" name="Google Shape;269;p13"/>
          <p:cNvSpPr txBox="1"/>
          <p:nvPr/>
        </p:nvSpPr>
        <p:spPr>
          <a:xfrm>
            <a:off x="3185592" y="4673014"/>
            <a:ext cx="5112568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8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BOM ANO </a:t>
            </a:r>
            <a:endParaRPr sz="8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13"/>
          <p:cNvPicPr preferRelativeResize="0"/>
          <p:nvPr/>
        </p:nvPicPr>
        <p:blipFill rotWithShape="1">
          <a:blip r:embed="rId3">
            <a:alphaModFix/>
          </a:blip>
          <a:srcRect b="12830"/>
          <a:stretch/>
        </p:blipFill>
        <p:spPr>
          <a:xfrm>
            <a:off x="144229" y="188640"/>
            <a:ext cx="1524156" cy="86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1000</Words>
  <Application>Microsoft Office PowerPoint</Application>
  <PresentationFormat>Apresentação no Ecrã (4:3)</PresentationFormat>
  <Paragraphs>142</Paragraphs>
  <Slides>14</Slides>
  <Notes>14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8" baseType="lpstr">
      <vt:lpstr>Overlock</vt:lpstr>
      <vt:lpstr>Calibri</vt:lpstr>
      <vt:lpstr>Arial</vt:lpstr>
      <vt:lpstr>Tema do Office</vt:lpstr>
      <vt:lpstr>CLUBE DO DESPORTO ESCOLAR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CLUBE DO DESPORTO ESCOLAR</dc:title>
  <dc:creator>Lurdes Completo</dc:creator>
  <cp:lastModifiedBy>sousarui28@gmail.com</cp:lastModifiedBy>
  <cp:revision>29</cp:revision>
  <dcterms:created xsi:type="dcterms:W3CDTF">2016-02-02T17:05:19Z</dcterms:created>
  <dcterms:modified xsi:type="dcterms:W3CDTF">2025-10-05T22:08:47Z</dcterms:modified>
</cp:coreProperties>
</file>